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embeddedFontLst>
    <p:embeddedFont>
      <p:font typeface="Anton"/>
      <p:regular r:id="rId59"/>
    </p:embeddedFont>
    <p:embeddedFont>
      <p:font typeface="Lato"/>
      <p:regular r:id="rId60"/>
      <p:bold r:id="rId61"/>
      <p:italic r:id="rId62"/>
      <p:boldItalic r:id="rId63"/>
    </p:embeddedFont>
    <p:embeddedFont>
      <p:font typeface="Lato Light"/>
      <p:regular r:id="rId64"/>
      <p:bold r:id="rId65"/>
      <p:italic r:id="rId66"/>
      <p:boldItalic r:id="rId67"/>
    </p:embeddedFont>
    <p:embeddedFont>
      <p:font typeface="Didact Gothic"/>
      <p:regular r:id="rId68"/>
    </p:embeddedFont>
    <p:embeddedFont>
      <p:font typeface="Helvetica Neue"/>
      <p:regular r:id="rId69"/>
      <p:bold r:id="rId70"/>
      <p:italic r:id="rId71"/>
      <p:boldItalic r:id="rId72"/>
    </p:embeddedFont>
    <p:embeddedFont>
      <p:font typeface="Helvetica Neue Light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B3F10FC-5832-4609-9727-B0E95A5D71CB}">
  <a:tblStyle styleId="{9B3F10FC-5832-4609-9727-B0E95A5D71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11FC57A-D812-4BFE-BE44-185B9B647581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HelveticaNeueLight-regular.fntdata"/><Relationship Id="rId72" Type="http://schemas.openxmlformats.org/officeDocument/2006/relationships/font" Target="fonts/HelveticaNeue-boldItalic.fntdata"/><Relationship Id="rId31" Type="http://schemas.openxmlformats.org/officeDocument/2006/relationships/slide" Target="slides/slide25.xml"/><Relationship Id="rId75" Type="http://schemas.openxmlformats.org/officeDocument/2006/relationships/font" Target="fonts/HelveticaNeueLight-italic.fntdata"/><Relationship Id="rId30" Type="http://schemas.openxmlformats.org/officeDocument/2006/relationships/slide" Target="slides/slide24.xml"/><Relationship Id="rId74" Type="http://schemas.openxmlformats.org/officeDocument/2006/relationships/font" Target="fonts/HelveticaNeueLight-bold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76" Type="http://schemas.openxmlformats.org/officeDocument/2006/relationships/font" Target="fonts/HelveticaNeueLight-boldItalic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HelveticaNeue-italic.fntdata"/><Relationship Id="rId70" Type="http://schemas.openxmlformats.org/officeDocument/2006/relationships/font" Target="fonts/HelveticaNeue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ato-italic.fntdata"/><Relationship Id="rId61" Type="http://schemas.openxmlformats.org/officeDocument/2006/relationships/font" Target="fonts/Lato-bold.fntdata"/><Relationship Id="rId20" Type="http://schemas.openxmlformats.org/officeDocument/2006/relationships/slide" Target="slides/slide14.xml"/><Relationship Id="rId64" Type="http://schemas.openxmlformats.org/officeDocument/2006/relationships/font" Target="fonts/LatoLight-regular.fntdata"/><Relationship Id="rId63" Type="http://schemas.openxmlformats.org/officeDocument/2006/relationships/font" Target="fonts/Lato-boldItalic.fntdata"/><Relationship Id="rId22" Type="http://schemas.openxmlformats.org/officeDocument/2006/relationships/slide" Target="slides/slide16.xml"/><Relationship Id="rId66" Type="http://schemas.openxmlformats.org/officeDocument/2006/relationships/font" Target="fonts/LatoLight-italic.fntdata"/><Relationship Id="rId21" Type="http://schemas.openxmlformats.org/officeDocument/2006/relationships/slide" Target="slides/slide15.xml"/><Relationship Id="rId65" Type="http://schemas.openxmlformats.org/officeDocument/2006/relationships/font" Target="fonts/LatoLight-bold.fntdata"/><Relationship Id="rId24" Type="http://schemas.openxmlformats.org/officeDocument/2006/relationships/slide" Target="slides/slide18.xml"/><Relationship Id="rId68" Type="http://schemas.openxmlformats.org/officeDocument/2006/relationships/font" Target="fonts/DidactGothic-regular.fntdata"/><Relationship Id="rId23" Type="http://schemas.openxmlformats.org/officeDocument/2006/relationships/slide" Target="slides/slide17.xml"/><Relationship Id="rId67" Type="http://schemas.openxmlformats.org/officeDocument/2006/relationships/font" Target="fonts/LatoLight-boldItalic.fntdata"/><Relationship Id="rId60" Type="http://schemas.openxmlformats.org/officeDocument/2006/relationships/font" Target="fonts/Lato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HelveticaNeue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Anton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90c0f76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a90c0f76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Colocar todas las clases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9f72d3c5b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9f72d3c5b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dcb3f479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dcb3f479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c0c5946c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c0c5946c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90c0f760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90c0f760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90c0f760b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90c0f760b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df1113f1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df1113f1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df1113f1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df1113f1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df1113f1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df1113f1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df1113f1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df1113f1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90c0f760b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a90c0f760b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90c0f760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a90c0f760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53b81f94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53b81f94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df1113f19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df1113f19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df1113f19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df1113f1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df1113f19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df1113f1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Usar para slides de texto con imagen.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df1113f19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df1113f19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Usar para slides de texto con imagen.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c0c5946c4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8c0c5946c4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Usar para slides de texto con imagen.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f1113f19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f1113f19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90c0f760b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90c0f760b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90c0f760b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90c0f760b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 con el contenido más importante de la clase. En una presentación de 50 slides usar máximo 5 de estas.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c0c5946c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c0c5946c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No va, es para guiar el uso del template.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90c0f760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a90c0f760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c0c5946c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c0c5946c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Aclarar que es solo a modo de ejemplo, son componentes muy basicos y no tiene mucho sentido tener un componente Titulo que solo renderiza un `h1`, en ese caso directamente renderizar el `h1`. Pero sirve para la nocion de lo que son componentes de presentacion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c0c5946c4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8c0c5946c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c0c5946c4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c0c5946c4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90c0f760b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a90c0f760b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c80fbf5a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c80fbf5a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2c8fda1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b2c8fda1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f0e1aeaff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f0e1aeaff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90c0f760b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90c0f760b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90c0f760b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a90c0f760b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a90c0f760b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a90c0f760b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90c0f760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a90c0f760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df1113f1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df1113f1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</a:rPr>
              <a:t> </a:t>
            </a:r>
            <a:r>
              <a:rPr b="1" lang="es-419">
                <a:solidFill>
                  <a:schemeClr val="dk1"/>
                </a:solidFill>
              </a:rPr>
              <a:t>Remarcar ser declarativos en la </a:t>
            </a:r>
            <a:r>
              <a:rPr b="1" lang="es-419">
                <a:solidFill>
                  <a:schemeClr val="dk1"/>
                </a:solidFill>
              </a:rPr>
              <a:t>declaración</a:t>
            </a:r>
            <a:r>
              <a:rPr b="1" lang="es-419">
                <a:solidFill>
                  <a:schemeClr val="dk1"/>
                </a:solidFill>
              </a:rPr>
              <a:t> de variables y componentes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ac457e6d8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ac457e6d8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a90c0f760b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a90c0f760b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8df1113f1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8df1113f1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df1113f1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df1113f1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8f0e1aeaff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8f0e1aeaff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90c0f760b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a90c0f760b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a90c0f760b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a90c0f760b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de un desafío entregable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ac457e6d89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ac457e6d89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de un desafío entregable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e386ecc0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e386ecc0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de un desafío entregable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90c0f760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a90c0f760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8f0e1aeaff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8f0e1aeaff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8f0e1aeaff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8f0e1aeaff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f0e1aeaff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f0e1aeaff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90c0f760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a90c0f760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90c0f760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a90c0f760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90c0f760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a90c0f760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f0e1aeaf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f0e1aeaf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Relationship Id="rId4" Type="http://schemas.openxmlformats.org/officeDocument/2006/relationships/image" Target="../media/image27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Relationship Id="rId4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png"/><Relationship Id="rId4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Relationship Id="rId4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Relationship Id="rId4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Relationship Id="rId4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Relationship Id="rId4" Type="http://schemas.openxmlformats.org/officeDocument/2006/relationships/image" Target="../media/image3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/>
        </p:nvSpPr>
        <p:spPr>
          <a:xfrm>
            <a:off x="217800" y="881825"/>
            <a:ext cx="87084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aplicaciones en React se construyen mediante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componentes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potencial de este funcionamiento consiste en que podemos crear aplicaciones completas de una manera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modular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de fácil mantenimiento, a pesar de su complejidad.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6775" y="2978725"/>
            <a:ext cx="4730450" cy="16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/>
        </p:nvSpPr>
        <p:spPr>
          <a:xfrm>
            <a:off x="403425" y="1265100"/>
            <a:ext cx="4726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componentes permiten separar la interfaz de usuario en piezas independientes, reutilizables y pensar en cada pieza de forma aislada.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1300" y="1265063"/>
            <a:ext cx="3108275" cy="31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/>
        </p:nvSpPr>
        <p:spPr>
          <a:xfrm>
            <a:off x="1537950" y="554975"/>
            <a:ext cx="6068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DISEÑO MODULAR</a:t>
            </a:r>
            <a:endParaRPr sz="3000"/>
          </a:p>
        </p:txBody>
      </p:sp>
      <p:sp>
        <p:nvSpPr>
          <p:cNvPr id="177" name="Google Shape;177;p23"/>
          <p:cNvSpPr txBox="1"/>
          <p:nvPr/>
        </p:nvSpPr>
        <p:spPr>
          <a:xfrm>
            <a:off x="403425" y="3035175"/>
            <a:ext cx="4726500" cy="15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desarrollar crearemos componentes para resolver pequeños problemas, que son fáciles de visualizar y comprender.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/>
        </p:nvSpPr>
        <p:spPr>
          <a:xfrm>
            <a:off x="650625" y="1646100"/>
            <a:ext cx="8326200" cy="3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rgbClr val="2021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Luego, unos componentes se apoyarán en otros para solucionar problemas mayores y al final </a:t>
            </a:r>
            <a:r>
              <a:rPr b="1" lang="es-419" sz="200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aplicación será un conjunto de componentes que trabajan entre sí.</a:t>
            </a:r>
            <a:r>
              <a:rPr lang="es-419" sz="2000">
                <a:solidFill>
                  <a:srgbClr val="2021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2000">
              <a:solidFill>
                <a:srgbClr val="2021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2021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rgbClr val="2021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 modelo de trabajo tiene varias ventajas, como la facilidad de mantenimiento, depuración, escalabilidad, etcétera.</a:t>
            </a:r>
            <a:endParaRPr sz="2000">
              <a:solidFill>
                <a:srgbClr val="2021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2021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2021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2021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2021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1537950" y="554975"/>
            <a:ext cx="6068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DISEÑO MODULAR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/>
        </p:nvSpPr>
        <p:spPr>
          <a:xfrm>
            <a:off x="1869300" y="617500"/>
            <a:ext cx="5405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300">
                <a:latin typeface="Anton"/>
                <a:ea typeface="Anton"/>
                <a:cs typeface="Anton"/>
                <a:sym typeface="Anton"/>
              </a:rPr>
              <a:t>VENTAJAS DEL ENFOQUE</a:t>
            </a:r>
            <a:endParaRPr i="1" sz="43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1201200" y="1718450"/>
            <a:ext cx="6741600" cy="28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Favorece la 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separación de responsabilidades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: cada componente debe tener una única tarea.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Al tener la lógica de estado y los elementos visuales por separado, es 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más fácil reutilizar 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los componentes.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Se simplifica la tarea de hacer 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pruebas unitarias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Puede 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mejorar el rendimiento 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de la aplicación.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La aplicación es 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más fácil de entender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COMPONENTES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6" name="Google Shape;19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/>
        </p:nvSpPr>
        <p:spPr>
          <a:xfrm>
            <a:off x="408900" y="693475"/>
            <a:ext cx="8326200" cy="14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rgbClr val="202122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React JS e</a:t>
            </a:r>
            <a:r>
              <a:rPr lang="es-419" sz="2000">
                <a:solidFill>
                  <a:srgbClr val="202122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xisten dos maneras de entender los componentes, que varían según desde dónde nos paremos para analizarlo.</a:t>
            </a:r>
            <a:endParaRPr sz="2000">
              <a:solidFill>
                <a:srgbClr val="202122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202122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rgbClr val="202122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Vamos a decir que existen </a:t>
            </a:r>
            <a:r>
              <a:rPr b="1" lang="es-419" sz="2000">
                <a:solidFill>
                  <a:srgbClr val="20212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tipos de componentes</a:t>
            </a:r>
            <a:r>
              <a:rPr lang="es-419" sz="2000">
                <a:solidFill>
                  <a:srgbClr val="202122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b="1" lang="es-419" sz="2000">
                <a:solidFill>
                  <a:srgbClr val="20212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patrones.</a:t>
            </a:r>
            <a:r>
              <a:rPr lang="es-419" sz="2000">
                <a:solidFill>
                  <a:srgbClr val="202122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2000">
              <a:solidFill>
                <a:srgbClr val="202122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202122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202122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25" y="2266825"/>
            <a:ext cx="6610350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/>
        </p:nvSpPr>
        <p:spPr>
          <a:xfrm>
            <a:off x="408900" y="962425"/>
            <a:ext cx="8326200" cy="13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rgbClr val="202122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confusión se acentúa cuando no somos capaces de identificar las diferencias.</a:t>
            </a:r>
            <a:endParaRPr sz="2000">
              <a:solidFill>
                <a:srgbClr val="202122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202122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202122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25" y="2065125"/>
            <a:ext cx="6610350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/>
        </p:nvSpPr>
        <p:spPr>
          <a:xfrm>
            <a:off x="408900" y="739600"/>
            <a:ext cx="8326200" cy="9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100">
                <a:solidFill>
                  <a:srgbClr val="202122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dividiremos en estas </a:t>
            </a:r>
            <a:r>
              <a:rPr b="1" lang="es-419" sz="2100">
                <a:solidFill>
                  <a:srgbClr val="20212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dos representaciones,</a:t>
            </a:r>
            <a:r>
              <a:rPr lang="es-419" sz="2100">
                <a:solidFill>
                  <a:srgbClr val="202122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después servirán de base para implementar múltiples patrones.</a:t>
            </a:r>
            <a:endParaRPr sz="2100">
              <a:solidFill>
                <a:srgbClr val="202122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202122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202122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202122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aphicFrame>
        <p:nvGraphicFramePr>
          <p:cNvPr id="214" name="Google Shape;214;p29"/>
          <p:cNvGraphicFramePr/>
          <p:nvPr/>
        </p:nvGraphicFramePr>
        <p:xfrm>
          <a:off x="952500" y="1712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{9B3F10FC-5832-4609-9727-B0E95A5D71CB}</a:tableStyleId>
              </a:tblPr>
              <a:tblGrid>
                <a:gridCol w="3619500"/>
                <a:gridCol w="3619500"/>
              </a:tblGrid>
              <a:tr h="55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Class</a:t>
                      </a:r>
                      <a:r>
                        <a:rPr lang="es-419" sz="19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based components</a:t>
                      </a:r>
                      <a:endParaRPr sz="19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componentes basados en clases</a:t>
                      </a:r>
                      <a:endParaRPr sz="13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Function</a:t>
                      </a:r>
                      <a:r>
                        <a:rPr lang="es-419" sz="19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based components</a:t>
                      </a:r>
                      <a:endParaRPr sz="19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componentes basados en funciones</a:t>
                      </a:r>
                      <a:endParaRPr sz="19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925" y="2562775"/>
            <a:ext cx="3376275" cy="165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6600" y="2562763"/>
            <a:ext cx="3594900" cy="1651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/>
        </p:nvSpPr>
        <p:spPr>
          <a:xfrm>
            <a:off x="408900" y="571500"/>
            <a:ext cx="8326200" cy="4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122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solidFill>
                  <a:srgbClr val="202122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Pueden recibir propiedades (</a:t>
            </a:r>
            <a:r>
              <a:rPr b="1" lang="es-419" sz="2000">
                <a:solidFill>
                  <a:srgbClr val="20212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s-419" sz="2000">
                <a:solidFill>
                  <a:srgbClr val="202122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).</a:t>
            </a:r>
            <a:endParaRPr sz="2000">
              <a:solidFill>
                <a:srgbClr val="202122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solidFill>
                  <a:srgbClr val="202122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Tienen la capacidad de hacer </a:t>
            </a:r>
            <a:r>
              <a:rPr b="1" lang="es-419" sz="2000">
                <a:solidFill>
                  <a:srgbClr val="20212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render</a:t>
            </a:r>
            <a:r>
              <a:rPr lang="es-419" sz="2000">
                <a:solidFill>
                  <a:srgbClr val="202122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un único elemento*.</a:t>
            </a:r>
            <a:endParaRPr sz="2000">
              <a:solidFill>
                <a:srgbClr val="202122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122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122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122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122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122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122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122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122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rgbClr val="202122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*  Aunque este elemento pueda tener muchos elementos dentro ;).</a:t>
            </a:r>
            <a:endParaRPr b="1" sz="1700">
              <a:solidFill>
                <a:srgbClr val="202122"/>
              </a:solidFill>
              <a:highlight>
                <a:srgbClr val="E0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25" y="2009125"/>
            <a:ext cx="6610350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/>
          <p:nvPr/>
        </p:nvSpPr>
        <p:spPr>
          <a:xfrm>
            <a:off x="1537950" y="379550"/>
            <a:ext cx="6068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PUNTOS EN COMÚN</a:t>
            </a:r>
            <a:endParaRPr sz="3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/>
        </p:nvSpPr>
        <p:spPr>
          <a:xfrm>
            <a:off x="2187450" y="1510775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9" name="Google Shape;22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678" y="2304325"/>
            <a:ext cx="2362650" cy="1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63" name="Google Shape;6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PROPIEDADES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/>
        </p:nvSpPr>
        <p:spPr>
          <a:xfrm>
            <a:off x="1671825" y="7492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PROPIEDADES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2" name="Google Shape;2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3"/>
          <p:cNvSpPr txBox="1"/>
          <p:nvPr/>
        </p:nvSpPr>
        <p:spPr>
          <a:xfrm>
            <a:off x="852150" y="1843713"/>
            <a:ext cx="7439700" cy="27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propiedades son la forma que tiene React para </a:t>
            </a:r>
            <a:r>
              <a:rPr b="1" lang="es-419" sz="20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pasar parámetros </a:t>
            </a:r>
            <a:r>
              <a:rPr lang="es-419" sz="20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un componente superior a sus </a:t>
            </a:r>
            <a:r>
              <a:rPr b="1" lang="es-419" sz="20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children</a:t>
            </a:r>
            <a:r>
              <a:rPr lang="es-419" sz="20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la manera de implementar el </a:t>
            </a:r>
            <a:r>
              <a:rPr b="1" lang="es-419" sz="20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flujo de datos unidireccional.</a:t>
            </a:r>
            <a:endParaRPr b="1" sz="20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alguna prop es una función, el </a:t>
            </a:r>
            <a:r>
              <a:rPr b="1" lang="es-419" sz="20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child component </a:t>
            </a:r>
            <a:r>
              <a:rPr lang="es-419" sz="20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 llamarla para provocar efectos secundarios en el </a:t>
            </a:r>
            <a:r>
              <a:rPr b="1" lang="es-419" sz="20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parent.</a:t>
            </a:r>
            <a:endParaRPr b="1" sz="20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/>
        </p:nvSpPr>
        <p:spPr>
          <a:xfrm>
            <a:off x="852150" y="2466700"/>
            <a:ext cx="3540600" cy="22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propiedades enviadas al componente las recibiremos a través de </a:t>
            </a:r>
            <a:r>
              <a:rPr b="1" lang="es-419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this.props</a:t>
            </a:r>
            <a:r>
              <a:rPr b="1" lang="es-419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acceder a un objeto en el cual tendremos todas las propiedades disponibles.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0" name="Google Shape;250;p34"/>
          <p:cNvGraphicFramePr/>
          <p:nvPr/>
        </p:nvGraphicFramePr>
        <p:xfrm>
          <a:off x="952500" y="1712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{9B3F10FC-5832-4609-9727-B0E95A5D71CB}</a:tableStyleId>
              </a:tblPr>
              <a:tblGrid>
                <a:gridCol w="3619500"/>
                <a:gridCol w="3619500"/>
              </a:tblGrid>
              <a:tr h="55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Class</a:t>
                      </a:r>
                      <a:r>
                        <a:rPr lang="es-419" sz="19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based components</a:t>
                      </a:r>
                      <a:endParaRPr sz="19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componentes basados en clases</a:t>
                      </a:r>
                      <a:endParaRPr sz="13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Function</a:t>
                      </a:r>
                      <a:r>
                        <a:rPr lang="es-419" sz="19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based components</a:t>
                      </a:r>
                      <a:endParaRPr sz="19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componentes basados en funciones</a:t>
                      </a:r>
                      <a:endParaRPr sz="19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1" name="Google Shape;251;p34"/>
          <p:cNvSpPr txBox="1"/>
          <p:nvPr/>
        </p:nvSpPr>
        <p:spPr>
          <a:xfrm>
            <a:off x="4572000" y="2466700"/>
            <a:ext cx="3960900" cy="22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Simplemente se reciben como parámetro de la función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({ name }) =&gt; &lt;p&gt;{name}&lt;/p&gt;</a:t>
            </a: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2" name="Google Shape;252;p34"/>
          <p:cNvSpPr txBox="1"/>
          <p:nvPr/>
        </p:nvSpPr>
        <p:spPr>
          <a:xfrm>
            <a:off x="1671825" y="7492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PROPIEDADES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/>
        </p:nvSpPr>
        <p:spPr>
          <a:xfrm>
            <a:off x="4794475" y="989100"/>
            <a:ext cx="4232400" cy="12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 definir la función se prescinde del método </a:t>
            </a:r>
            <a:r>
              <a:rPr b="1" lang="es-419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render</a:t>
            </a: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porque no estamos haciendo una clase.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58" name="Google Shape;2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7512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6925" y="2483275"/>
            <a:ext cx="2727500" cy="19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4875" y="989100"/>
            <a:ext cx="2727499" cy="19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 txBox="1"/>
          <p:nvPr/>
        </p:nvSpPr>
        <p:spPr>
          <a:xfrm>
            <a:off x="117125" y="3043150"/>
            <a:ext cx="4794600" cy="18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propia función es el equivalente al método </a:t>
            </a:r>
            <a:r>
              <a:rPr lang="es-419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render()</a:t>
            </a: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teníamos al crear componentes por medio de una clase ES6. Por lo tanto, </a:t>
            </a:r>
            <a:r>
              <a:rPr b="1" lang="es-419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devuelve el JSX para representar el componente</a:t>
            </a: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2" name="Google Shape;262;p35"/>
          <p:cNvSpPr txBox="1"/>
          <p:nvPr/>
        </p:nvSpPr>
        <p:spPr>
          <a:xfrm>
            <a:off x="1631525" y="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PROPIEDADES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/>
        </p:nvSpPr>
        <p:spPr>
          <a:xfrm>
            <a:off x="259275" y="1540875"/>
            <a:ext cx="45780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Imaginemos que a nuestro componente le pasamos dos propiedades, llamadas "</a:t>
            </a:r>
            <a:r>
              <a:rPr b="1" lang="es-419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nombre</a:t>
            </a: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" y "</a:t>
            </a:r>
            <a:r>
              <a:rPr b="1" lang="es-419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</a:t>
            </a: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".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Entonces podremos usar esas propiedades de la siguiente manera: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 rotWithShape="1">
          <a:blip r:embed="rId4">
            <a:alphaModFix/>
          </a:blip>
          <a:srcRect b="0" l="9239" r="0" t="0"/>
          <a:stretch/>
        </p:blipFill>
        <p:spPr>
          <a:xfrm>
            <a:off x="4837275" y="1677050"/>
            <a:ext cx="4075575" cy="17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 txBox="1"/>
          <p:nvPr/>
        </p:nvSpPr>
        <p:spPr>
          <a:xfrm>
            <a:off x="1738950" y="3866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PROPIEDADES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/>
        </p:nvSpPr>
        <p:spPr>
          <a:xfrm>
            <a:off x="4672475" y="1192000"/>
            <a:ext cx="45780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 sería un </a:t>
            </a: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donde se usa el componente </a:t>
            </a:r>
            <a:r>
              <a:rPr b="1" lang="es-419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FeedbackMessage</a:t>
            </a: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indicando los valores de sus props.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76" name="Google Shape;2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7"/>
          <p:cNvPicPr preferRelativeResize="0"/>
          <p:nvPr/>
        </p:nvPicPr>
        <p:blipFill rotWithShape="1">
          <a:blip r:embed="rId4">
            <a:alphaModFix/>
          </a:blip>
          <a:srcRect b="0" l="7338" r="5499" t="0"/>
          <a:stretch/>
        </p:blipFill>
        <p:spPr>
          <a:xfrm>
            <a:off x="336675" y="1406100"/>
            <a:ext cx="4482351" cy="23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7"/>
          <p:cNvSpPr txBox="1"/>
          <p:nvPr/>
        </p:nvSpPr>
        <p:spPr>
          <a:xfrm>
            <a:off x="4819025" y="2571750"/>
            <a:ext cx="4284900" cy="1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valores son indicados como atributos del componente "nombre" y "app", que son las props usadas en el ejemplo anterior.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1738950" y="4170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PROPIEDADES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/>
          <p:nvPr/>
        </p:nvSpPr>
        <p:spPr>
          <a:xfrm>
            <a:off x="583350" y="1416000"/>
            <a:ext cx="79773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800">
                <a:solidFill>
                  <a:schemeClr val="dk1"/>
                </a:solidFill>
                <a:highlight>
                  <a:srgbClr val="E0FF00"/>
                </a:highlight>
                <a:latin typeface="Courier New"/>
                <a:ea typeface="Courier New"/>
                <a:cs typeface="Courier New"/>
                <a:sym typeface="Courier New"/>
              </a:rPr>
              <a:t>this.props.nombre</a:t>
            </a: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contendrá el valor pasado en la propiedad "nombre" y </a:t>
            </a:r>
            <a:r>
              <a:rPr b="1" lang="es-419" sz="1800">
                <a:solidFill>
                  <a:schemeClr val="dk1"/>
                </a:solidFill>
                <a:highlight>
                  <a:srgbClr val="E0FF00"/>
                </a:highlight>
                <a:latin typeface="Courier New"/>
                <a:ea typeface="Courier New"/>
                <a:cs typeface="Courier New"/>
                <a:sym typeface="Courier New"/>
              </a:rPr>
              <a:t>this.props.app</a:t>
            </a: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el valor de la propiedad "app".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Nuestras propiedades se encuentran encerradas entre llaves { }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llaves son importantes, porque es la manera con la que se </a:t>
            </a:r>
            <a:r>
              <a:rPr b="1" lang="es-419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escapa un código JSX</a:t>
            </a: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permitiendo colocar dentro sentencias Javascript "nativo".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Aquello que devuelvan esas sentencias se volcará como contenido en la vista.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5" name="Google Shape;2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8"/>
          <p:cNvSpPr txBox="1"/>
          <p:nvPr/>
        </p:nvSpPr>
        <p:spPr>
          <a:xfrm>
            <a:off x="1738950" y="4269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PROPIEDADES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PATRONES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2" name="Google Shape;29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/>
          <p:nvPr/>
        </p:nvSpPr>
        <p:spPr>
          <a:xfrm>
            <a:off x="852150" y="22093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98" name="Google Shape;298;p40"/>
          <p:cNvSpPr txBox="1"/>
          <p:nvPr/>
        </p:nvSpPr>
        <p:spPr>
          <a:xfrm>
            <a:off x="943050" y="2516725"/>
            <a:ext cx="72579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Son aquellos que simplemente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 se limitan a mostrar datos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y tienen poca o nula lógica asociada a manipulación del estado (por eso son también llamados </a:t>
            </a:r>
            <a:r>
              <a:rPr b="1" i="1" lang="es-419" sz="2000">
                <a:latin typeface="Helvetica Neue"/>
                <a:ea typeface="Helvetica Neue"/>
                <a:cs typeface="Helvetica Neue"/>
                <a:sym typeface="Helvetica Neue"/>
              </a:rPr>
              <a:t>stateless </a:t>
            </a:r>
            <a:r>
              <a:rPr i="1"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components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).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99" name="Google Shape;2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0"/>
          <p:cNvSpPr txBox="1"/>
          <p:nvPr/>
        </p:nvSpPr>
        <p:spPr>
          <a:xfrm>
            <a:off x="897600" y="749200"/>
            <a:ext cx="7348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COMPONENTES DE PRESENTACIÓN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1"/>
          <p:cNvSpPr txBox="1"/>
          <p:nvPr/>
        </p:nvSpPr>
        <p:spPr>
          <a:xfrm>
            <a:off x="86525" y="1690725"/>
            <a:ext cx="6668400" cy="24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Orientados al 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aspecto visual.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No tienen dependencia con fuentes de datos (ej. Flux).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Reciben callbacks 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por medio de props.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Pueden ser descritos como 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componentes funcionales.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Normalmente 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no tienen estado.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7" name="Google Shape;307;p41"/>
          <p:cNvSpPr txBox="1"/>
          <p:nvPr/>
        </p:nvSpPr>
        <p:spPr>
          <a:xfrm>
            <a:off x="1018425" y="215800"/>
            <a:ext cx="7066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200">
                <a:latin typeface="Anton"/>
                <a:ea typeface="Anton"/>
                <a:cs typeface="Anton"/>
                <a:sym typeface="Anton"/>
              </a:rPr>
              <a:t>COMPONENTES DE PRESENTACIÓN</a:t>
            </a:r>
            <a:endParaRPr i="1" sz="42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2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8" name="Google Shape;30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4350" y="1908624"/>
            <a:ext cx="2262750" cy="15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COMPONENTES I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0</a:t>
            </a:r>
            <a:r>
              <a:rPr b="1" lang="es-419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s-419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419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REACT JS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/>
        </p:nvSpPr>
        <p:spPr>
          <a:xfrm>
            <a:off x="4324900" y="1941800"/>
            <a:ext cx="4429500" cy="19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fragmento de código definimos algunos componentes de presentación (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Input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Header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 que son mostrados en la página dentro de un componente contenedor.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4" name="Google Shape;3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2"/>
          <p:cNvPicPr preferRelativeResize="0"/>
          <p:nvPr/>
        </p:nvPicPr>
        <p:blipFill rotWithShape="1">
          <a:blip r:embed="rId4">
            <a:alphaModFix/>
          </a:blip>
          <a:srcRect b="0" l="9698" r="0" t="0"/>
          <a:stretch/>
        </p:blipFill>
        <p:spPr>
          <a:xfrm>
            <a:off x="334116" y="1103038"/>
            <a:ext cx="3732784" cy="36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2"/>
          <p:cNvSpPr txBox="1"/>
          <p:nvPr/>
        </p:nvSpPr>
        <p:spPr>
          <a:xfrm>
            <a:off x="0" y="7087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600">
                <a:latin typeface="Anton"/>
                <a:ea typeface="Anton"/>
                <a:cs typeface="Anton"/>
                <a:sym typeface="Anton"/>
              </a:rPr>
              <a:t>EJEMPLO DE COMPONENTE DE PRESENTACIÓN 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600">
                <a:latin typeface="Anton"/>
                <a:ea typeface="Anton"/>
                <a:cs typeface="Anton"/>
                <a:sym typeface="Anton"/>
              </a:rPr>
              <a:t>(CLASS BASED)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 txBox="1"/>
          <p:nvPr/>
        </p:nvSpPr>
        <p:spPr>
          <a:xfrm>
            <a:off x="147700" y="964475"/>
            <a:ext cx="5519400" cy="39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rgbClr val="2021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componentes de presentación usualmente no tienen estado, por eso hace más sentido utilizar más simplemente </a:t>
            </a:r>
            <a:r>
              <a:rPr b="1" lang="es-419" sz="2000">
                <a:solidFill>
                  <a:srgbClr val="2021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function</a:t>
            </a:r>
            <a:r>
              <a:rPr lang="es-419" sz="2000">
                <a:solidFill>
                  <a:srgbClr val="2021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based componentes. </a:t>
            </a:r>
            <a:endParaRPr sz="2000">
              <a:solidFill>
                <a:srgbClr val="2021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2021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rgbClr val="2021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Todo componente puede recibir de su </a:t>
            </a:r>
            <a:r>
              <a:rPr b="1" lang="es-419" sz="2000">
                <a:solidFill>
                  <a:srgbClr val="2021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parent</a:t>
            </a:r>
            <a:r>
              <a:rPr lang="es-419" sz="2000">
                <a:solidFill>
                  <a:srgbClr val="2021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(superior), </a:t>
            </a:r>
            <a:r>
              <a:rPr b="1" lang="es-419" sz="2000">
                <a:solidFill>
                  <a:srgbClr val="2021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s-419" sz="2000">
                <a:solidFill>
                  <a:srgbClr val="2021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b="1" lang="es-419" sz="2000">
                <a:solidFill>
                  <a:srgbClr val="2021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children</a:t>
            </a:r>
            <a:r>
              <a:rPr lang="es-419" sz="2000">
                <a:solidFill>
                  <a:srgbClr val="2021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rgbClr val="2021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2021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rgbClr val="2021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(Aunque no sea obligatorio).</a:t>
            </a:r>
            <a:endParaRPr sz="2000">
              <a:solidFill>
                <a:srgbClr val="2021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2021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2" name="Google Shape;32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049" y="1086788"/>
            <a:ext cx="3370825" cy="296992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3"/>
          <p:cNvSpPr txBox="1"/>
          <p:nvPr/>
        </p:nvSpPr>
        <p:spPr>
          <a:xfrm>
            <a:off x="1187700" y="158675"/>
            <a:ext cx="67686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COMPONENTES DE PRESENTACIÓN</a:t>
            </a:r>
            <a:endParaRPr i="1" sz="4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4" name="Google Shape;32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/>
          <p:nvPr/>
        </p:nvSpPr>
        <p:spPr>
          <a:xfrm>
            <a:off x="394100" y="1589850"/>
            <a:ext cx="4163100" cy="19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Usando esta sintaxis,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las propiedades se reciben como parámetros de la función,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podemos obtener las variables que nos interesan por separado.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330" name="Google Shape;330;p44"/>
          <p:cNvGrpSpPr/>
          <p:nvPr/>
        </p:nvGrpSpPr>
        <p:grpSpPr>
          <a:xfrm>
            <a:off x="4877100" y="1634600"/>
            <a:ext cx="3943100" cy="1874300"/>
            <a:chOff x="5017700" y="1397750"/>
            <a:chExt cx="3943100" cy="1874300"/>
          </a:xfrm>
        </p:grpSpPr>
        <p:pic>
          <p:nvPicPr>
            <p:cNvPr id="331" name="Google Shape;331;p44"/>
            <p:cNvPicPr preferRelativeResize="0"/>
            <p:nvPr/>
          </p:nvPicPr>
          <p:blipFill rotWithShape="1">
            <a:blip r:embed="rId3">
              <a:alphaModFix/>
            </a:blip>
            <a:srcRect b="0" l="7595" r="0" t="0"/>
            <a:stretch/>
          </p:blipFill>
          <p:spPr>
            <a:xfrm>
              <a:off x="5017700" y="1397750"/>
              <a:ext cx="3943100" cy="187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44"/>
            <p:cNvPicPr preferRelativeResize="0"/>
            <p:nvPr/>
          </p:nvPicPr>
          <p:blipFill rotWithShape="1">
            <a:blip r:embed="rId3">
              <a:alphaModFix/>
            </a:blip>
            <a:srcRect b="79253" l="71142" r="0" t="0"/>
            <a:stretch/>
          </p:blipFill>
          <p:spPr>
            <a:xfrm>
              <a:off x="6616250" y="1550150"/>
              <a:ext cx="932475" cy="175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44"/>
            <p:cNvPicPr preferRelativeResize="0"/>
            <p:nvPr/>
          </p:nvPicPr>
          <p:blipFill rotWithShape="1">
            <a:blip r:embed="rId3">
              <a:alphaModFix/>
            </a:blip>
            <a:srcRect b="82808" l="56747" r="0" t="0"/>
            <a:stretch/>
          </p:blipFill>
          <p:spPr>
            <a:xfrm>
              <a:off x="6616262" y="1397750"/>
              <a:ext cx="1845700" cy="322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4" name="Google Shape;334;p44"/>
          <p:cNvSpPr txBox="1"/>
          <p:nvPr/>
        </p:nvSpPr>
        <p:spPr>
          <a:xfrm>
            <a:off x="852000" y="268600"/>
            <a:ext cx="74400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COMPONENTES DE PRESENTACIÓN</a:t>
            </a:r>
            <a:endParaRPr i="1" sz="4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5" name="Google Shape;33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 txBox="1"/>
          <p:nvPr/>
        </p:nvSpPr>
        <p:spPr>
          <a:xfrm>
            <a:off x="2187450" y="1510775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1" name="Google Shape;34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678" y="2304325"/>
            <a:ext cx="2362650" cy="1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/>
          <p:nvPr/>
        </p:nvSpPr>
        <p:spPr>
          <a:xfrm>
            <a:off x="443175" y="2571750"/>
            <a:ext cx="8326200" cy="24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300">
                <a:solidFill>
                  <a:srgbClr val="292929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ventaja más evidente de estos componentes es la </a:t>
            </a:r>
            <a:r>
              <a:rPr b="1" lang="es-419" sz="2300">
                <a:solidFill>
                  <a:srgbClr val="292929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posibilidad de reutilizarlos</a:t>
            </a:r>
            <a:r>
              <a:rPr lang="es-419" sz="2300">
                <a:solidFill>
                  <a:srgbClr val="292929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siempre que queramos, sin tener que recurrir a escribir el mismo código una y otra vez.</a:t>
            </a:r>
            <a:endParaRPr sz="2300">
              <a:solidFill>
                <a:srgbClr val="2021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rgbClr val="2021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rgbClr val="2021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rgbClr val="2021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8" name="Google Shape;348;p46"/>
          <p:cNvSpPr/>
          <p:nvPr/>
        </p:nvSpPr>
        <p:spPr>
          <a:xfrm>
            <a:off x="4036650" y="1121350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600" y="1257875"/>
            <a:ext cx="716800" cy="7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419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s-419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COMPOSICIÓN DE COMPONENTES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COMPONENTES CONTENEDORES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6" name="Google Shape;3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0"/>
          <p:cNvSpPr txBox="1"/>
          <p:nvPr/>
        </p:nvSpPr>
        <p:spPr>
          <a:xfrm>
            <a:off x="852150" y="22093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72" name="Google Shape;372;p50"/>
          <p:cNvSpPr txBox="1"/>
          <p:nvPr/>
        </p:nvSpPr>
        <p:spPr>
          <a:xfrm>
            <a:off x="539850" y="1301700"/>
            <a:ext cx="80643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Tienen como propósito encapsular a otros componentes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y proporcionarles las propiedades que necesitan. 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Además se encargan de modificar el estado de la aplicación para que el usuario vea el cambio en los datos (por eso son también llamados state components).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3" name="Google Shape;3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/>
        </p:nvSpPr>
        <p:spPr>
          <a:xfrm>
            <a:off x="354300" y="1718975"/>
            <a:ext cx="6447900" cy="27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Orientados al funcionamiento 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de la aplicación.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Contienen componentes de presentación y/u otros contenedores.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comunican con las fuentes de datos. 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Usualmente 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tienen estado 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representar el cambio en los datos.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9" name="Google Shape;3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1"/>
          <p:cNvSpPr txBox="1"/>
          <p:nvPr/>
        </p:nvSpPr>
        <p:spPr>
          <a:xfrm>
            <a:off x="876575" y="269525"/>
            <a:ext cx="7610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300">
                <a:latin typeface="Anton"/>
                <a:ea typeface="Anton"/>
                <a:cs typeface="Anton"/>
                <a:sym typeface="Anton"/>
              </a:rPr>
              <a:t>COMPONENTES CONTENEDORES</a:t>
            </a:r>
            <a:endParaRPr i="1" sz="43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1" name="Google Shape;38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2198" y="2238438"/>
            <a:ext cx="2084575" cy="1441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qué son los 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componentes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y qué problemas resuelven.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los tipos de componentes.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Implementar los componentes vistos.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/>
          <p:nvPr/>
        </p:nvSpPr>
        <p:spPr>
          <a:xfrm>
            <a:off x="4440700" y="1745400"/>
            <a:ext cx="4578000" cy="20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componente contenedor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define los datos contenidos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la aplicación y también los manipula, creando luego los componentes hijos y mostrándolos con en el método render.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7" name="Google Shape;38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2"/>
          <p:cNvPicPr preferRelativeResize="0"/>
          <p:nvPr/>
        </p:nvPicPr>
        <p:blipFill rotWithShape="1">
          <a:blip r:embed="rId4">
            <a:alphaModFix/>
          </a:blip>
          <a:srcRect b="0" l="9836" r="0" t="0"/>
          <a:stretch/>
        </p:blipFill>
        <p:spPr>
          <a:xfrm>
            <a:off x="436731" y="1176950"/>
            <a:ext cx="3794169" cy="365727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2"/>
          <p:cNvSpPr txBox="1"/>
          <p:nvPr/>
        </p:nvSpPr>
        <p:spPr>
          <a:xfrm>
            <a:off x="0" y="37567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EJEMPLO DE COMPONENTE CONTENEDOR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/>
          <p:nvPr/>
        </p:nvSpPr>
        <p:spPr>
          <a:xfrm>
            <a:off x="852150" y="22093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95" name="Google Shape;395;p53"/>
          <p:cNvSpPr txBox="1"/>
          <p:nvPr/>
        </p:nvSpPr>
        <p:spPr>
          <a:xfrm>
            <a:off x="1140700" y="1366350"/>
            <a:ext cx="7257900" cy="24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Este tipo de componentes será el encargado de realizar llamadas a las API’s externas y/o establecer la lógica a realizar, en función de las acciones que realice el usuario sobre la interfaz.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6" name="Google Shape;3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CHILDREN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2" name="Google Shape;4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775" y="1738299"/>
            <a:ext cx="3117425" cy="19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5"/>
          <p:cNvSpPr txBox="1"/>
          <p:nvPr/>
        </p:nvSpPr>
        <p:spPr>
          <a:xfrm>
            <a:off x="324825" y="1366875"/>
            <a:ext cx="4926900" cy="29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Children </a:t>
            </a:r>
            <a:r>
              <a:rPr lang="es-419" sz="20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una manera que tiene react de permitirnos </a:t>
            </a:r>
            <a:r>
              <a:rPr b="1" lang="es-419" sz="20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proyectar</a:t>
            </a:r>
            <a:r>
              <a:rPr lang="es-419" sz="20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/transcluir uno o más componentes dentro otro.</a:t>
            </a:r>
            <a:endParaRPr sz="20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&lt;Component&gt;</a:t>
            </a:r>
            <a:endParaRPr sz="2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&lt;ChildComponent/&gt;</a:t>
            </a:r>
            <a:endParaRPr sz="2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&lt;/Component&gt;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0" name="Google Shape;410;p55"/>
          <p:cNvSpPr txBox="1"/>
          <p:nvPr/>
        </p:nvSpPr>
        <p:spPr>
          <a:xfrm>
            <a:off x="1671825" y="2158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CHILDREN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 txBox="1"/>
          <p:nvPr/>
        </p:nvSpPr>
        <p:spPr>
          <a:xfrm>
            <a:off x="216575" y="1327625"/>
            <a:ext cx="4733400" cy="29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ideal cuando:</a:t>
            </a:r>
            <a:endParaRPr sz="20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Necesitamos que un elemento quede dentro de otro, </a:t>
            </a:r>
            <a:r>
              <a:rPr b="1" lang="es-419" sz="20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sin que sepan</a:t>
            </a:r>
            <a:r>
              <a:rPr lang="es-419" sz="20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uno del otro.</a:t>
            </a:r>
            <a:endParaRPr sz="20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Necesitamos implementar patrones más complejos.</a:t>
            </a:r>
            <a:endParaRPr sz="20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6" name="Google Shape;41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1950" y="854438"/>
            <a:ext cx="3949200" cy="4057273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6"/>
          <p:cNvSpPr txBox="1"/>
          <p:nvPr/>
        </p:nvSpPr>
        <p:spPr>
          <a:xfrm>
            <a:off x="3120925" y="55775"/>
            <a:ext cx="2317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200">
                <a:latin typeface="Anton"/>
                <a:ea typeface="Anton"/>
                <a:cs typeface="Anton"/>
                <a:sym typeface="Anton"/>
              </a:rPr>
              <a:t>CHILDREN</a:t>
            </a:r>
            <a:endParaRPr i="1" sz="42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2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7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423" name="Google Shape;42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8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CREA TU LANDING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9" name="Google Shape;429;p58"/>
          <p:cNvSpPr txBox="1"/>
          <p:nvPr/>
        </p:nvSpPr>
        <p:spPr>
          <a:xfrm>
            <a:off x="938100" y="35099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 tu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CartWidget 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tu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ItemListContainer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como los primeros componentes que serán la cara de tu e-commerce, siguiendo las especificaciones del manual.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30" name="Google Shape;43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886224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8"/>
          <p:cNvSpPr/>
          <p:nvPr/>
        </p:nvSpPr>
        <p:spPr>
          <a:xfrm>
            <a:off x="4879825" y="886225"/>
            <a:ext cx="381900" cy="3819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-419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3" name="Google Shape;433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44112" y="18072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8" name="Google Shape;438;p59"/>
          <p:cNvGraphicFramePr/>
          <p:nvPr/>
        </p:nvGraphicFramePr>
        <p:xfrm>
          <a:off x="153263" y="34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{811FC57A-D812-4BFE-BE44-185B9B647581}</a:tableStyleId>
              </a:tblPr>
              <a:tblGrid>
                <a:gridCol w="2945825"/>
                <a:gridCol w="3822275"/>
                <a:gridCol w="2069375"/>
              </a:tblGrid>
              <a:tr h="7347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s-419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CREA TU LANDING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8253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419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l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ink a último commit en GitHub.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ebe tener el nombre 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4117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br>
                        <a:rPr b="1" lang="es-419" sz="200" u="none" cap="none" strike="noStrike">
                          <a:solidFill>
                            <a:srgbClr val="4D5156"/>
                          </a:solidFill>
                        </a:rPr>
                      </a:br>
                      <a:r>
                        <a:rPr b="1" lang="es-419" sz="1700" u="none" cap="none" strike="noStrike"/>
                        <a:t>&gt;&gt;</a:t>
                      </a:r>
                      <a:r>
                        <a:rPr b="1" lang="es-419" sz="1700" u="none" cap="none" strike="noStrike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-419" sz="17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s-419" sz="17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sz="17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65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Helvetica Neue Light"/>
                        <a:buAutoNum type="arabicPeriod"/>
                      </a:pPr>
                      <a:r>
                        <a:rPr lang="es-419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Crea un componente CartWidget.js con un ícono, y ubícalo en el navbar. Agrega algunos estilos con bootstrap/materialize u otro.</a:t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65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Helvetica Neue Light"/>
                        <a:buAutoNum type="arabicPeriod"/>
                      </a:pPr>
                      <a:r>
                        <a:rPr lang="es-419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Crea un componente contenedor ItemListContainer.js con una prop greeting, y muestra el mensaje dentro del contenedor con el styling integrado.</a:t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s-419" sz="1700" u="none" cap="none" strike="noStrike"/>
                        <a:t>&gt;&gt;</a:t>
                      </a:r>
                      <a:r>
                        <a:rPr b="1" lang="es-419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Parte 1: crea un componente CartWidget.js que haga rendering de un </a:t>
                      </a:r>
                      <a:r>
                        <a:rPr b="1" lang="es-419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ícono Cart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, e inclúyelo dentro de NavBar.js para que esté visible en todo momento.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Parte 2: crea un componente ItemListContainer. Impórtalo dentro de App.js, y abajo de NavBar.js. 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439" name="Google Shape;43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12590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5" name="Google Shape;445;p60"/>
          <p:cNvGraphicFramePr/>
          <p:nvPr/>
        </p:nvGraphicFramePr>
        <p:xfrm>
          <a:off x="213538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{9B3F10FC-5832-4609-9727-B0E95A5D71CB}</a:tableStyleId>
              </a:tblPr>
              <a:tblGrid>
                <a:gridCol w="2945825"/>
                <a:gridCol w="3822275"/>
                <a:gridCol w="2069375"/>
              </a:tblGrid>
              <a:tr h="5670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419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CREA TU LANDING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7556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</a:t>
                      </a:r>
                      <a:r>
                        <a:rPr lang="es-419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link al último commit en GitHub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7546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1" lang="es-419" sz="200">
                          <a:solidFill>
                            <a:srgbClr val="4D5156"/>
                          </a:solidFill>
                        </a:rPr>
                      </a:br>
                      <a:r>
                        <a:rPr b="1" lang="es-419"/>
                        <a:t>&gt;&gt;</a:t>
                      </a:r>
                      <a:r>
                        <a:rPr b="1" lang="es-419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-419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Ejemplo inicial</a:t>
                      </a:r>
                      <a:r>
                        <a:rPr b="1" lang="es-419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300">
                          <a:solidFill>
                            <a:srgbClr val="434343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1)</a:t>
                      </a:r>
                      <a:endParaRPr sz="1300">
                        <a:solidFill>
                          <a:srgbClr val="434343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300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function NavBar() {</a:t>
                      </a:r>
                      <a:endParaRPr sz="1300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300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return &lt;&gt;</a:t>
                      </a:r>
                      <a:endParaRPr sz="1300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300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 // Customiza tu NavBar como prefieras </a:t>
                      </a:r>
                      <a:endParaRPr sz="1300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300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 &lt;h3&gt;TU_MARCA&lt;/h3&gt;</a:t>
                      </a:r>
                      <a:endParaRPr sz="1300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300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 &lt;CartWidget /&gt;</a:t>
                      </a:r>
                      <a:endParaRPr sz="1300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300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&lt;/&gt;;</a:t>
                      </a:r>
                      <a:endParaRPr sz="1300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300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sz="1300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300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&lt;/NavBar&gt;</a:t>
                      </a:r>
                      <a:endParaRPr sz="1300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434343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300">
                          <a:solidFill>
                            <a:srgbClr val="434343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(2) </a:t>
                      </a:r>
                      <a:endParaRPr sz="1300">
                        <a:solidFill>
                          <a:srgbClr val="434343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300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function ItemListContainer() {</a:t>
                      </a:r>
                      <a:endParaRPr sz="1300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b="1" lang="es-419" sz="1300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Incluye aquí el rendering de algún texto o título provisional que luego reemplazaremos por nuestro catálogo</a:t>
                      </a:r>
                      <a:endParaRPr b="1" sz="1300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446" name="Google Shape;44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3862" y="70647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2" name="Google Shape;452;p61"/>
          <p:cNvGraphicFramePr/>
          <p:nvPr/>
        </p:nvGraphicFramePr>
        <p:xfrm>
          <a:off x="213538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{9B3F10FC-5832-4609-9727-B0E95A5D71CB}</a:tableStyleId>
              </a:tblPr>
              <a:tblGrid>
                <a:gridCol w="2945825"/>
                <a:gridCol w="3822275"/>
                <a:gridCol w="2069375"/>
              </a:tblGrid>
              <a:tr h="5670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419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CREA TU LANDING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7556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</a:t>
                      </a:r>
                      <a:r>
                        <a:rPr lang="es-419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link al último commit en GitHub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7546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1" lang="es-419" sz="200">
                          <a:solidFill>
                            <a:srgbClr val="4D5156"/>
                          </a:solidFill>
                        </a:rPr>
                      </a:br>
                      <a:r>
                        <a:rPr b="1" lang="es-419"/>
                        <a:t>&gt;&gt; Ejemplo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453" name="Google Shape;45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3862" y="706475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1"/>
          <p:cNvPicPr preferRelativeResize="0"/>
          <p:nvPr/>
        </p:nvPicPr>
        <p:blipFill rotWithShape="1">
          <a:blip r:embed="rId5">
            <a:alphaModFix/>
          </a:blip>
          <a:srcRect b="0" l="32418" r="0" t="0"/>
          <a:stretch/>
        </p:blipFill>
        <p:spPr>
          <a:xfrm>
            <a:off x="4018400" y="2778000"/>
            <a:ext cx="1107200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483500" y="10091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Sugar Syntax: </a:t>
            </a:r>
            <a:r>
              <a:rPr lang="es-419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refiere a la sintaxis agregada a un lenguaje de programación con el objetivo de hacer más fácil y eficiente su utilización. Favorece su escritura, lectura y comprensión.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Webpack:</a:t>
            </a:r>
            <a:r>
              <a:rPr lang="es-419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 module bundler o empaquetador de módulos.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Eject: </a:t>
            </a:r>
            <a:r>
              <a:rPr lang="es-419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una acción permanente, que permite tener un control más específico del bundling, a costa de que de ahora en adelante tendremos que encargarnos de mantenerlo.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Transpiling:</a:t>
            </a:r>
            <a:r>
              <a:rPr lang="es-419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el proceso de convertir código escrito en un lenguaje, a su representación en otro lenguaje.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196487" y="-2332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-419" sz="2000">
                <a:latin typeface="Anton"/>
                <a:ea typeface="Anton"/>
                <a:cs typeface="Anton"/>
                <a:sym typeface="Anton"/>
              </a:rPr>
              <a:t>Clase 3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45720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572000" y="1009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  <a:r>
              <a:rPr lang="es-419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una extensión de sintaxis de Javascript que se parece a HTML. Oficialmente, es una extensión que permite hacer llamadas a funciones y a construcción de objetos. No es ni una cadena de caracteres, ni HTML.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2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461" name="Google Shape;46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3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7" name="Google Shape;467;p63"/>
          <p:cNvSpPr txBox="1"/>
          <p:nvPr/>
        </p:nvSpPr>
        <p:spPr>
          <a:xfrm>
            <a:off x="2180400" y="2623175"/>
            <a:ext cx="5231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Introducción y tipos de componentes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Children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Props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4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473" name="Google Shape;47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ctrTitle"/>
          </p:nvPr>
        </p:nvSpPr>
        <p:spPr>
          <a:xfrm>
            <a:off x="176575" y="199288"/>
            <a:ext cx="7552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i="1" lang="es-419" sz="2000">
                <a:latin typeface="Anton"/>
                <a:ea typeface="Anton"/>
                <a:cs typeface="Anton"/>
                <a:sym typeface="Anton"/>
              </a:rPr>
              <a:t>MAPA DE CONCEPTOS CLASE 5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/>
          <p:nvPr/>
        </p:nvSpPr>
        <p:spPr>
          <a:xfrm>
            <a:off x="618500" y="115297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Componentes I: introducción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618500" y="2201475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Composición de componentes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3" name="Google Shape;103;p19"/>
          <p:cNvCxnSpPr/>
          <p:nvPr/>
        </p:nvCxnSpPr>
        <p:spPr>
          <a:xfrm>
            <a:off x="1342475" y="1755378"/>
            <a:ext cx="0" cy="446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04" name="Google Shape;104;p19"/>
          <p:cNvCxnSpPr/>
          <p:nvPr/>
        </p:nvCxnSpPr>
        <p:spPr>
          <a:xfrm>
            <a:off x="2076200" y="1491688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5" name="Google Shape;105;p19"/>
          <p:cNvSpPr/>
          <p:nvPr/>
        </p:nvSpPr>
        <p:spPr>
          <a:xfrm>
            <a:off x="3034525" y="1326388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Componentes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6" name="Google Shape;106;p19"/>
          <p:cNvCxnSpPr/>
          <p:nvPr/>
        </p:nvCxnSpPr>
        <p:spPr>
          <a:xfrm>
            <a:off x="2076200" y="1491688"/>
            <a:ext cx="958200" cy="43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07" name="Google Shape;107;p19"/>
          <p:cNvSpPr/>
          <p:nvPr/>
        </p:nvSpPr>
        <p:spPr>
          <a:xfrm>
            <a:off x="3034525" y="1759238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Propiedades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8" name="Google Shape;108;p19"/>
          <p:cNvCxnSpPr>
            <a:endCxn id="109" idx="1"/>
          </p:cNvCxnSpPr>
          <p:nvPr/>
        </p:nvCxnSpPr>
        <p:spPr>
          <a:xfrm>
            <a:off x="2071400" y="1485413"/>
            <a:ext cx="969300" cy="86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09" name="Google Shape;109;p19"/>
          <p:cNvSpPr/>
          <p:nvPr/>
        </p:nvSpPr>
        <p:spPr>
          <a:xfrm>
            <a:off x="3040700" y="2185913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Patrones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/>
          <p:nvPr/>
        </p:nvSpPr>
        <p:spPr>
          <a:xfrm>
            <a:off x="36472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37611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Componentes I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9" name="Google Shape;119;p20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" name="Google Shape;120;p20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" name="Google Shape;121;p20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" name="Google Shape;122;p20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3" name="Google Shape;12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/>
          <p:nvPr/>
        </p:nvSpPr>
        <p:spPr>
          <a:xfrm>
            <a:off x="120890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1452875" y="1649325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JSX y Transpiling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8" name="Google Shape;128;p20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" name="Google Shape;129;p20"/>
          <p:cNvCxnSpPr/>
          <p:nvPr/>
        </p:nvCxnSpPr>
        <p:spPr>
          <a:xfrm>
            <a:off x="1377600" y="28780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Google Shape;130;p20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20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2" name="Google Shape;13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6144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Componentes II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7" name="Google Shape;137;p20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" name="Google Shape;138;p20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" name="Google Shape;139;p20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20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1" name="Google Shape;14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/>
        </p:nvSpPr>
        <p:spPr>
          <a:xfrm>
            <a:off x="1723988" y="301245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MENÚ E-COMMERCE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4863" y="3030438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4140138" y="297093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 TU LANDING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2988" y="3030325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16945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733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/>
        </p:nvSpPr>
        <p:spPr>
          <a:xfrm>
            <a:off x="40567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355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/>
          <p:nvPr/>
        </p:nvSpPr>
        <p:spPr>
          <a:xfrm>
            <a:off x="6465800" y="255225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4603" y="250450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6530838" y="3428675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CONTADOR CON BOTÓN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88" y="3488063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/>
        </p:nvSpPr>
        <p:spPr>
          <a:xfrm>
            <a:off x="6530238" y="299883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CLICK TRACKER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6" name="Google Shape;156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24238" y="3003587"/>
            <a:ext cx="306000" cy="3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/>
        </p:nvSpPr>
        <p:spPr>
          <a:xfrm>
            <a:off x="2187450" y="2077200"/>
            <a:ext cx="480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COMPONENTES I: INTRODUCCIÓN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